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sldIdLst>
    <p:sldId id="268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000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7819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4144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4711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581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4439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269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5541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5806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5583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7087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CD290-90FB-490D-A982-3D9D0827869A}" type="datetimeFigureOut">
              <a:rPr lang="en-IN" smtClean="0"/>
              <a:t>28-05-2019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C2A85-D9C9-404F-A88C-0502F9ED8A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716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8000">
              <a:schemeClr val="accent2">
                <a:lumMod val="40000"/>
                <a:lumOff val="60000"/>
              </a:schemeClr>
            </a:gs>
            <a:gs pos="32000">
              <a:schemeClr val="accent6">
                <a:lumMod val="40000"/>
                <a:lumOff val="60000"/>
              </a:schemeClr>
            </a:gs>
            <a:gs pos="48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7" y="-2666998"/>
            <a:ext cx="6858004" cy="12192002"/>
          </a:xfrm>
        </p:spPr>
      </p:pic>
    </p:spTree>
    <p:extLst>
      <p:ext uri="{BB962C8B-B14F-4D97-AF65-F5344CB8AC3E}">
        <p14:creationId xmlns:p14="http://schemas.microsoft.com/office/powerpoint/2010/main" val="155099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8000">
              <a:schemeClr val="accent2">
                <a:lumMod val="40000"/>
                <a:lumOff val="60000"/>
              </a:schemeClr>
            </a:gs>
            <a:gs pos="32000">
              <a:schemeClr val="accent6">
                <a:lumMod val="40000"/>
                <a:lumOff val="60000"/>
              </a:schemeClr>
            </a:gs>
            <a:gs pos="48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0" t="9688" r="9015" b="24397"/>
          <a:stretch/>
        </p:blipFill>
        <p:spPr>
          <a:xfrm rot="5400000">
            <a:off x="3268843" y="189412"/>
            <a:ext cx="5881707" cy="709626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03033" y="273470"/>
            <a:ext cx="102651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 Genome – Arabidopsis thaliana</a:t>
            </a:r>
          </a:p>
        </p:txBody>
      </p:sp>
    </p:spTree>
    <p:extLst>
      <p:ext uri="{BB962C8B-B14F-4D97-AF65-F5344CB8AC3E}">
        <p14:creationId xmlns:p14="http://schemas.microsoft.com/office/powerpoint/2010/main" val="161996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8000">
              <a:schemeClr val="accent2">
                <a:lumMod val="40000"/>
                <a:lumOff val="60000"/>
              </a:schemeClr>
            </a:gs>
            <a:gs pos="32000">
              <a:schemeClr val="accent6">
                <a:lumMod val="40000"/>
                <a:lumOff val="60000"/>
              </a:schemeClr>
            </a:gs>
            <a:gs pos="48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91203" cy="6106013"/>
          </a:xfrm>
        </p:spPr>
        <p:txBody>
          <a:bodyPr>
            <a:normAutofit/>
          </a:bodyPr>
          <a:lstStyle/>
          <a:p>
            <a:pPr algn="ctr"/>
            <a:r>
              <a:rPr lang="en-IN" sz="1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IN" sz="1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91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7FDFC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121"/>
            <a:ext cx="12192000" cy="6833879"/>
          </a:xfr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68000">
                <a:schemeClr val="accent2">
                  <a:lumMod val="40000"/>
                  <a:lumOff val="60000"/>
                </a:schemeClr>
              </a:gs>
              <a:gs pos="32000">
                <a:schemeClr val="accent6">
                  <a:lumMod val="40000"/>
                  <a:lumOff val="60000"/>
                </a:schemeClr>
              </a:gs>
              <a:gs pos="48000">
                <a:schemeClr val="accent6">
                  <a:lumMod val="60000"/>
                  <a:lumOff val="40000"/>
                </a:schemeClr>
              </a:gs>
              <a:gs pos="9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2700000" scaled="1"/>
          </a:gradFill>
        </p:spPr>
        <p:txBody>
          <a:bodyPr/>
          <a:lstStyle/>
          <a:p>
            <a:pPr marL="0" indent="0" algn="ctr">
              <a:buNone/>
            </a:pPr>
            <a:r>
              <a:rPr lang="en-IN" sz="36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DNA Metabolism in Plants</a:t>
            </a:r>
          </a:p>
          <a:p>
            <a:pPr marL="0" indent="0">
              <a:buNone/>
            </a:pPr>
            <a:endParaRPr lang="en-IN" sz="32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DNA Replication</a:t>
            </a:r>
          </a:p>
          <a:p>
            <a:r>
              <a:rPr lang="en-IN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DNA Repair </a:t>
            </a:r>
          </a:p>
          <a:p>
            <a:r>
              <a:rPr lang="en-IN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Recombination</a:t>
            </a:r>
            <a:endParaRPr lang="en-IN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10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8000">
              <a:schemeClr val="accent2">
                <a:lumMod val="40000"/>
                <a:lumOff val="60000"/>
              </a:schemeClr>
            </a:gs>
            <a:gs pos="32000">
              <a:schemeClr val="accent6">
                <a:lumMod val="40000"/>
                <a:lumOff val="60000"/>
              </a:schemeClr>
            </a:gs>
            <a:gs pos="48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6" y="0"/>
            <a:ext cx="12186313" cy="6858000"/>
          </a:xfrm>
        </p:spPr>
        <p:txBody>
          <a:bodyPr/>
          <a:lstStyle/>
          <a:p>
            <a:pPr marL="0" indent="0" algn="ctr">
              <a:buNone/>
            </a:pPr>
            <a:r>
              <a:rPr lang="en-IN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EUKARYOTIC DNA REPLICATION</a:t>
            </a:r>
          </a:p>
          <a:p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Origin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replication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ARS Sites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Helicase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Topoisomerase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DNA polymerase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delta epsilon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Leading strand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Lagging strand – Okazaki Fragments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Telomerase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energetics of DNA Replication 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90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8000">
              <a:schemeClr val="accent2">
                <a:lumMod val="40000"/>
                <a:lumOff val="60000"/>
              </a:schemeClr>
            </a:gs>
            <a:gs pos="32000">
              <a:schemeClr val="accent6">
                <a:lumMod val="40000"/>
                <a:lumOff val="60000"/>
              </a:schemeClr>
            </a:gs>
            <a:gs pos="48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t="35317" r="3944" b="5242"/>
          <a:stretch/>
        </p:blipFill>
        <p:spPr>
          <a:xfrm rot="5400000">
            <a:off x="2781836" y="-167425"/>
            <a:ext cx="6735649" cy="7070503"/>
          </a:xfrm>
        </p:spPr>
      </p:pic>
    </p:spTree>
    <p:extLst>
      <p:ext uri="{BB962C8B-B14F-4D97-AF65-F5344CB8AC3E}">
        <p14:creationId xmlns:p14="http://schemas.microsoft.com/office/powerpoint/2010/main" val="17744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8000">
              <a:schemeClr val="accent2">
                <a:lumMod val="40000"/>
                <a:lumOff val="60000"/>
              </a:schemeClr>
            </a:gs>
            <a:gs pos="32000">
              <a:schemeClr val="accent6">
                <a:lumMod val="40000"/>
                <a:lumOff val="60000"/>
              </a:schemeClr>
            </a:gs>
            <a:gs pos="48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" t="3568" r="38060"/>
          <a:stretch/>
        </p:blipFill>
        <p:spPr>
          <a:xfrm>
            <a:off x="2550017" y="0"/>
            <a:ext cx="6980349" cy="6613301"/>
          </a:xfrm>
        </p:spPr>
      </p:pic>
    </p:spTree>
    <p:extLst>
      <p:ext uri="{BB962C8B-B14F-4D97-AF65-F5344CB8AC3E}">
        <p14:creationId xmlns:p14="http://schemas.microsoft.com/office/powerpoint/2010/main" val="400739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8000">
              <a:schemeClr val="accent2">
                <a:lumMod val="40000"/>
                <a:lumOff val="60000"/>
              </a:schemeClr>
            </a:gs>
            <a:gs pos="32000">
              <a:schemeClr val="accent6">
                <a:lumMod val="40000"/>
                <a:lumOff val="60000"/>
              </a:schemeClr>
            </a:gs>
            <a:gs pos="48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1189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8000">
              <a:schemeClr val="accent2">
                <a:lumMod val="40000"/>
                <a:lumOff val="60000"/>
              </a:schemeClr>
            </a:gs>
            <a:gs pos="32000">
              <a:schemeClr val="accent6">
                <a:lumMod val="40000"/>
                <a:lumOff val="60000"/>
              </a:schemeClr>
            </a:gs>
            <a:gs pos="48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7356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PROTEIN SYNTHESIS</a:t>
            </a:r>
          </a:p>
          <a:p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</a:t>
            </a:r>
          </a:p>
          <a:p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</a:t>
            </a:r>
          </a:p>
          <a:p>
            <a:pPr marL="0" indent="0">
              <a:buNone/>
            </a:pPr>
            <a:r>
              <a:rPr lang="en-IN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</a:t>
            </a:r>
          </a:p>
          <a:p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Nucleus            </a:t>
            </a:r>
          </a:p>
          <a:p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Template strand</a:t>
            </a:r>
          </a:p>
          <a:p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Promoter</a:t>
            </a:r>
          </a:p>
          <a:p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Enhancer</a:t>
            </a:r>
          </a:p>
          <a:p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Silencers</a:t>
            </a:r>
          </a:p>
          <a:p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Mediators</a:t>
            </a:r>
          </a:p>
          <a:p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RNA Polymerase I, II, III </a:t>
            </a:r>
          </a:p>
          <a:p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Molecular mechanism of</a:t>
            </a:r>
          </a:p>
          <a:p>
            <a:pPr marL="0" indent="0">
              <a:buNone/>
            </a:pP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RNA Modification:-</a:t>
            </a:r>
          </a:p>
          <a:p>
            <a:pPr marL="0" indent="0">
              <a:buNone/>
            </a:pP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Capping</a:t>
            </a:r>
          </a:p>
          <a:p>
            <a:pPr marL="0" indent="0">
              <a:buNone/>
            </a:pP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Tailing</a:t>
            </a:r>
          </a:p>
          <a:p>
            <a:pPr marL="0" indent="0">
              <a:buNone/>
            </a:pP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Splicing</a:t>
            </a:r>
            <a:r>
              <a:rPr lang="en-I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IN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500" y="180304"/>
            <a:ext cx="8877500" cy="637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25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8000">
              <a:schemeClr val="accent2">
                <a:lumMod val="40000"/>
                <a:lumOff val="60000"/>
              </a:schemeClr>
            </a:gs>
            <a:gs pos="32000">
              <a:schemeClr val="accent6">
                <a:lumMod val="40000"/>
                <a:lumOff val="60000"/>
              </a:schemeClr>
            </a:gs>
            <a:gs pos="48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>
              <a:buNone/>
            </a:pP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</a:t>
            </a:r>
          </a:p>
          <a:p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Cytoplasm</a:t>
            </a:r>
          </a:p>
          <a:p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Ribosomes – P site &amp; A site</a:t>
            </a:r>
          </a:p>
          <a:p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AUG Start codon </a:t>
            </a:r>
          </a:p>
          <a:p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Translators of genetic code – t-RNA</a:t>
            </a:r>
          </a:p>
          <a:p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Translocation</a:t>
            </a:r>
          </a:p>
          <a:p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Termination codon</a:t>
            </a:r>
          </a:p>
          <a:p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Release factors</a:t>
            </a:r>
          </a:p>
          <a:p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1" t="14461" r="26704" b="13615"/>
          <a:stretch/>
        </p:blipFill>
        <p:spPr>
          <a:xfrm>
            <a:off x="7310907" y="17304"/>
            <a:ext cx="4775075" cy="68406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5" t="7136" r="20078" b="20939"/>
          <a:stretch/>
        </p:blipFill>
        <p:spPr>
          <a:xfrm>
            <a:off x="2621691" y="2234904"/>
            <a:ext cx="4689217" cy="462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4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68000">
              <a:schemeClr val="accent2">
                <a:lumMod val="40000"/>
                <a:lumOff val="60000"/>
              </a:schemeClr>
            </a:gs>
            <a:gs pos="32000">
              <a:schemeClr val="accent6">
                <a:lumMod val="40000"/>
                <a:lumOff val="60000"/>
              </a:schemeClr>
            </a:gs>
            <a:gs pos="48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>
              <a:buNone/>
            </a:pP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Alternative splicing in plants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Regulates gene expression to over come stress in plants.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Multiple protein isoforms are produced.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RNA Editing in Plants.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Post-Transcriptional RNA processing 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Chloroplast, Mitochondria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Restoration of Codons phylogenetically conserved amino acid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Jumping genes, Hopping genes, Barbara McClintock “Mobile controlling elements” Nobel prize 1983 Transposons – Maize plant – Kernel colour – Ac/Ds Transposons.</a:t>
            </a:r>
          </a:p>
        </p:txBody>
      </p:sp>
    </p:spTree>
    <p:extLst>
      <p:ext uri="{BB962C8B-B14F-4D97-AF65-F5344CB8AC3E}">
        <p14:creationId xmlns:p14="http://schemas.microsoft.com/office/powerpoint/2010/main" val="66987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120</TotalTime>
  <Words>179</Words>
  <Application>Microsoft Office PowerPoint</Application>
  <PresentationFormat>Widescreen</PresentationFormat>
  <Paragraphs>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Sampath A</dc:creator>
  <cp:lastModifiedBy>Sampath A</cp:lastModifiedBy>
  <cp:revision>15</cp:revision>
  <dcterms:created xsi:type="dcterms:W3CDTF">2019-05-26T13:40:45Z</dcterms:created>
  <dcterms:modified xsi:type="dcterms:W3CDTF">2019-05-28T05:10:02Z</dcterms:modified>
</cp:coreProperties>
</file>